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6" r:id="rId4"/>
    <p:sldId id="264" r:id="rId5"/>
    <p:sldId id="265" r:id="rId6"/>
    <p:sldId id="271" r:id="rId7"/>
    <p:sldId id="272" r:id="rId8"/>
    <p:sldId id="269" r:id="rId9"/>
    <p:sldId id="270" r:id="rId10"/>
    <p:sldId id="262" r:id="rId11"/>
    <p:sldId id="27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4667"/>
  </p:normalViewPr>
  <p:slideViewPr>
    <p:cSldViewPr snapToGrid="0" snapToObjects="1">
      <p:cViewPr varScale="1">
        <p:scale>
          <a:sx n="119" d="100"/>
          <a:sy n="119" d="100"/>
        </p:scale>
        <p:origin x="216" y="3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18EFDF5D-ABC9-4B46-8F00-EDD870EFCA1B}" type="datetimeFigureOut">
              <a:rPr lang="en-US" smtClean="0"/>
              <a:t>6/5/16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4A3B13-FFCF-4D49-B1F6-AB2AF9B584E6}" type="slidenum">
              <a:rPr lang="en-US" smtClean="0"/>
              <a:t>‹#›</a:t>
            </a:fld>
            <a:endParaRPr lang="en-US"/>
          </a:p>
        </p:txBody>
      </p:sp>
    </p:spTree>
    <p:extLst>
      <p:ext uri="{BB962C8B-B14F-4D97-AF65-F5344CB8AC3E}">
        <p14:creationId xmlns:p14="http://schemas.microsoft.com/office/powerpoint/2010/main" val="82140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18EFDF5D-ABC9-4B46-8F00-EDD870EFCA1B}" type="datetimeFigureOut">
              <a:rPr lang="en-US" smtClean="0"/>
              <a:t>6/5/16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4A3B13-FFCF-4D49-B1F6-AB2AF9B584E6}" type="slidenum">
              <a:rPr lang="en-US" smtClean="0"/>
              <a:t>‹#›</a:t>
            </a:fld>
            <a:endParaRPr lang="en-US"/>
          </a:p>
        </p:txBody>
      </p:sp>
    </p:spTree>
    <p:extLst>
      <p:ext uri="{BB962C8B-B14F-4D97-AF65-F5344CB8AC3E}">
        <p14:creationId xmlns:p14="http://schemas.microsoft.com/office/powerpoint/2010/main" val="1453509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18EFDF5D-ABC9-4B46-8F00-EDD870EFCA1B}" type="datetimeFigureOut">
              <a:rPr lang="en-US" smtClean="0"/>
              <a:t>6/5/16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4A3B13-FFCF-4D49-B1F6-AB2AF9B584E6}" type="slidenum">
              <a:rPr lang="en-US" smtClean="0"/>
              <a:t>‹#›</a:t>
            </a:fld>
            <a:endParaRPr lang="en-US"/>
          </a:p>
        </p:txBody>
      </p:sp>
    </p:spTree>
    <p:extLst>
      <p:ext uri="{BB962C8B-B14F-4D97-AF65-F5344CB8AC3E}">
        <p14:creationId xmlns:p14="http://schemas.microsoft.com/office/powerpoint/2010/main" val="1501160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18EFDF5D-ABC9-4B46-8F00-EDD870EFCA1B}" type="datetimeFigureOut">
              <a:rPr lang="en-US" smtClean="0"/>
              <a:t>6/5/16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4A3B13-FFCF-4D49-B1F6-AB2AF9B584E6}" type="slidenum">
              <a:rPr lang="en-US" smtClean="0"/>
              <a:t>‹#›</a:t>
            </a:fld>
            <a:endParaRPr lang="en-US"/>
          </a:p>
        </p:txBody>
      </p:sp>
    </p:spTree>
    <p:extLst>
      <p:ext uri="{BB962C8B-B14F-4D97-AF65-F5344CB8AC3E}">
        <p14:creationId xmlns:p14="http://schemas.microsoft.com/office/powerpoint/2010/main" val="1944870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18EFDF5D-ABC9-4B46-8F00-EDD870EFCA1B}" type="datetimeFigureOut">
              <a:rPr lang="en-US" smtClean="0"/>
              <a:t>6/5/16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4A3B13-FFCF-4D49-B1F6-AB2AF9B584E6}" type="slidenum">
              <a:rPr lang="en-US" smtClean="0"/>
              <a:t>‹#›</a:t>
            </a:fld>
            <a:endParaRPr lang="en-US"/>
          </a:p>
        </p:txBody>
      </p:sp>
    </p:spTree>
    <p:extLst>
      <p:ext uri="{BB962C8B-B14F-4D97-AF65-F5344CB8AC3E}">
        <p14:creationId xmlns:p14="http://schemas.microsoft.com/office/powerpoint/2010/main" val="585331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18EFDF5D-ABC9-4B46-8F00-EDD870EFCA1B}" type="datetimeFigureOut">
              <a:rPr lang="en-US" smtClean="0"/>
              <a:t>6/5/16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4A3B13-FFCF-4D49-B1F6-AB2AF9B584E6}" type="slidenum">
              <a:rPr lang="en-US" smtClean="0"/>
              <a:t>‹#›</a:t>
            </a:fld>
            <a:endParaRPr lang="en-US"/>
          </a:p>
        </p:txBody>
      </p:sp>
    </p:spTree>
    <p:extLst>
      <p:ext uri="{BB962C8B-B14F-4D97-AF65-F5344CB8AC3E}">
        <p14:creationId xmlns:p14="http://schemas.microsoft.com/office/powerpoint/2010/main" val="35681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18EFDF5D-ABC9-4B46-8F00-EDD870EFCA1B}" type="datetimeFigureOut">
              <a:rPr lang="en-US" smtClean="0"/>
              <a:t>6/5/16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4A3B13-FFCF-4D49-B1F6-AB2AF9B584E6}" type="slidenum">
              <a:rPr lang="en-US" smtClean="0"/>
              <a:t>‹#›</a:t>
            </a:fld>
            <a:endParaRPr lang="en-US"/>
          </a:p>
        </p:txBody>
      </p:sp>
    </p:spTree>
    <p:extLst>
      <p:ext uri="{BB962C8B-B14F-4D97-AF65-F5344CB8AC3E}">
        <p14:creationId xmlns:p14="http://schemas.microsoft.com/office/powerpoint/2010/main" val="548612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18EFDF5D-ABC9-4B46-8F00-EDD870EFCA1B}" type="datetimeFigureOut">
              <a:rPr lang="en-US" smtClean="0"/>
              <a:t>6/5/16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4A3B13-FFCF-4D49-B1F6-AB2AF9B584E6}" type="slidenum">
              <a:rPr lang="en-US" smtClean="0"/>
              <a:t>‹#›</a:t>
            </a:fld>
            <a:endParaRPr lang="en-US"/>
          </a:p>
        </p:txBody>
      </p:sp>
    </p:spTree>
    <p:extLst>
      <p:ext uri="{BB962C8B-B14F-4D97-AF65-F5344CB8AC3E}">
        <p14:creationId xmlns:p14="http://schemas.microsoft.com/office/powerpoint/2010/main" val="1387680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EFDF5D-ABC9-4B46-8F00-EDD870EFCA1B}" type="datetimeFigureOut">
              <a:rPr lang="en-US" smtClean="0"/>
              <a:t>6/5/16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4A3B13-FFCF-4D49-B1F6-AB2AF9B584E6}" type="slidenum">
              <a:rPr lang="en-US" smtClean="0"/>
              <a:t>‹#›</a:t>
            </a:fld>
            <a:endParaRPr lang="en-US"/>
          </a:p>
        </p:txBody>
      </p:sp>
    </p:spTree>
    <p:extLst>
      <p:ext uri="{BB962C8B-B14F-4D97-AF65-F5344CB8AC3E}">
        <p14:creationId xmlns:p14="http://schemas.microsoft.com/office/powerpoint/2010/main" val="1066731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18EFDF5D-ABC9-4B46-8F00-EDD870EFCA1B}" type="datetimeFigureOut">
              <a:rPr lang="en-US" smtClean="0"/>
              <a:t>6/5/16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4A3B13-FFCF-4D49-B1F6-AB2AF9B584E6}" type="slidenum">
              <a:rPr lang="en-US" smtClean="0"/>
              <a:t>‹#›</a:t>
            </a:fld>
            <a:endParaRPr lang="en-US"/>
          </a:p>
        </p:txBody>
      </p:sp>
    </p:spTree>
    <p:extLst>
      <p:ext uri="{BB962C8B-B14F-4D97-AF65-F5344CB8AC3E}">
        <p14:creationId xmlns:p14="http://schemas.microsoft.com/office/powerpoint/2010/main" val="13671043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18EFDF5D-ABC9-4B46-8F00-EDD870EFCA1B}" type="datetimeFigureOut">
              <a:rPr lang="en-US" smtClean="0"/>
              <a:t>6/5/16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4A3B13-FFCF-4D49-B1F6-AB2AF9B584E6}" type="slidenum">
              <a:rPr lang="en-US" smtClean="0"/>
              <a:t>‹#›</a:t>
            </a:fld>
            <a:endParaRPr lang="en-US"/>
          </a:p>
        </p:txBody>
      </p:sp>
    </p:spTree>
    <p:extLst>
      <p:ext uri="{BB962C8B-B14F-4D97-AF65-F5344CB8AC3E}">
        <p14:creationId xmlns:p14="http://schemas.microsoft.com/office/powerpoint/2010/main" val="99480060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EFDF5D-ABC9-4B46-8F00-EDD870EFCA1B}" type="datetimeFigureOut">
              <a:rPr lang="en-US" smtClean="0"/>
              <a:t>6/5/16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4A3B13-FFCF-4D49-B1F6-AB2AF9B584E6}" type="slidenum">
              <a:rPr lang="en-US" smtClean="0"/>
              <a:t>‹#›</a:t>
            </a:fld>
            <a:endParaRPr lang="en-US"/>
          </a:p>
        </p:txBody>
      </p:sp>
    </p:spTree>
    <p:extLst>
      <p:ext uri="{BB962C8B-B14F-4D97-AF65-F5344CB8AC3E}">
        <p14:creationId xmlns:p14="http://schemas.microsoft.com/office/powerpoint/2010/main" val="10337338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 Id="rId3" Type="http://schemas.openxmlformats.org/officeDocument/2006/relationships/image" Target="../media/image7.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4499" y="1122363"/>
            <a:ext cx="10702976" cy="2387600"/>
          </a:xfrm>
        </p:spPr>
        <p:txBody>
          <a:bodyPr>
            <a:normAutofit fontScale="90000"/>
          </a:bodyPr>
          <a:lstStyle/>
          <a:p>
            <a:r>
              <a:rPr lang="en-US" dirty="0" smtClean="0"/>
              <a:t>The Association of </a:t>
            </a:r>
            <a:r>
              <a:rPr lang="en-US" i="1" dirty="0" smtClean="0"/>
              <a:t>the Ethnic Density Effect </a:t>
            </a:r>
            <a:r>
              <a:rPr lang="en-US" dirty="0" smtClean="0"/>
              <a:t>and Death by Suicide in a </a:t>
            </a:r>
            <a:r>
              <a:rPr lang="en-US" smtClean="0"/>
              <a:t>Mental Healthcare Setting</a:t>
            </a:r>
            <a:endParaRPr lang="en-US" dirty="0"/>
          </a:p>
        </p:txBody>
      </p:sp>
      <p:sp>
        <p:nvSpPr>
          <p:cNvPr id="3" name="Subtitle 2"/>
          <p:cNvSpPr>
            <a:spLocks noGrp="1"/>
          </p:cNvSpPr>
          <p:nvPr>
            <p:ph type="subTitle" idx="1"/>
          </p:nvPr>
        </p:nvSpPr>
        <p:spPr>
          <a:xfrm>
            <a:off x="1543987" y="4096714"/>
            <a:ext cx="9144000" cy="1655762"/>
          </a:xfrm>
        </p:spPr>
        <p:txBody>
          <a:bodyPr/>
          <a:lstStyle/>
          <a:p>
            <a:r>
              <a:rPr lang="en-US" dirty="0" smtClean="0"/>
              <a:t>Andrea </a:t>
            </a:r>
            <a:r>
              <a:rPr lang="en-US" dirty="0" err="1" smtClean="0"/>
              <a:t>Fernandes</a:t>
            </a:r>
            <a:endParaRPr lang="en-US" dirty="0"/>
          </a:p>
        </p:txBody>
      </p:sp>
    </p:spTree>
    <p:extLst>
      <p:ext uri="{BB962C8B-B14F-4D97-AF65-F5344CB8AC3E}">
        <p14:creationId xmlns:p14="http://schemas.microsoft.com/office/powerpoint/2010/main" val="13596416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0596"/>
            <a:ext cx="10515600" cy="1325563"/>
          </a:xfrm>
        </p:spPr>
        <p:txBody>
          <a:bodyPr/>
          <a:lstStyle/>
          <a:p>
            <a:r>
              <a:rPr lang="en-US" dirty="0" smtClean="0"/>
              <a:t>Death by Suicide and Ethnic Density</a:t>
            </a:r>
            <a:endParaRPr lang="en-US" dirty="0"/>
          </a:p>
        </p:txBody>
      </p:sp>
      <p:pic>
        <p:nvPicPr>
          <p:cNvPr id="4" name="Picture 3"/>
          <p:cNvPicPr>
            <a:picLocks noChangeAspect="1"/>
          </p:cNvPicPr>
          <p:nvPr/>
        </p:nvPicPr>
        <p:blipFill>
          <a:blip r:embed="rId2"/>
          <a:stretch>
            <a:fillRect/>
          </a:stretch>
        </p:blipFill>
        <p:spPr>
          <a:xfrm>
            <a:off x="6602106" y="1011692"/>
            <a:ext cx="4738674" cy="4377889"/>
          </a:xfrm>
          <a:prstGeom prst="rect">
            <a:avLst/>
          </a:prstGeom>
        </p:spPr>
      </p:pic>
      <p:pic>
        <p:nvPicPr>
          <p:cNvPr id="5" name="Picture 4"/>
          <p:cNvPicPr>
            <a:picLocks noChangeAspect="1"/>
          </p:cNvPicPr>
          <p:nvPr/>
        </p:nvPicPr>
        <p:blipFill>
          <a:blip r:embed="rId3"/>
          <a:stretch>
            <a:fillRect/>
          </a:stretch>
        </p:blipFill>
        <p:spPr>
          <a:xfrm>
            <a:off x="838200" y="1330925"/>
            <a:ext cx="5668632" cy="3751835"/>
          </a:xfrm>
          <a:prstGeom prst="rect">
            <a:avLst/>
          </a:prstGeom>
        </p:spPr>
      </p:pic>
      <p:sp>
        <p:nvSpPr>
          <p:cNvPr id="6" name="TextBox 5"/>
          <p:cNvSpPr txBox="1"/>
          <p:nvPr/>
        </p:nvSpPr>
        <p:spPr>
          <a:xfrm>
            <a:off x="1000461" y="5389581"/>
            <a:ext cx="5411097" cy="1200329"/>
          </a:xfrm>
          <a:prstGeom prst="rect">
            <a:avLst/>
          </a:prstGeom>
          <a:noFill/>
        </p:spPr>
        <p:txBody>
          <a:bodyPr wrap="square" rtlCol="0">
            <a:spAutoFit/>
          </a:bodyPr>
          <a:lstStyle/>
          <a:p>
            <a:r>
              <a:rPr lang="en-US" dirty="0" smtClean="0"/>
              <a:t>The plot shows ethnic density score is not associated with completed suicide (after adjusting for gender, age, marital status, area-level deprivation score and borough. </a:t>
            </a:r>
            <a:endParaRPr lang="en-US" dirty="0"/>
          </a:p>
        </p:txBody>
      </p:sp>
      <p:sp>
        <p:nvSpPr>
          <p:cNvPr id="9" name="TextBox 8"/>
          <p:cNvSpPr txBox="1"/>
          <p:nvPr/>
        </p:nvSpPr>
        <p:spPr>
          <a:xfrm>
            <a:off x="6506832" y="5389581"/>
            <a:ext cx="5411097" cy="923330"/>
          </a:xfrm>
          <a:prstGeom prst="rect">
            <a:avLst/>
          </a:prstGeom>
          <a:noFill/>
        </p:spPr>
        <p:txBody>
          <a:bodyPr wrap="square" rtlCol="0">
            <a:spAutoFit/>
          </a:bodyPr>
          <a:lstStyle/>
          <a:p>
            <a:r>
              <a:rPr lang="en-US" dirty="0" smtClean="0"/>
              <a:t>Using a balanced dataset and k-fold cross validation to classify death by suicide, the ROC curve (AUC: 0.62) confirms that ethnic density weakly predicts suicides. </a:t>
            </a:r>
            <a:endParaRPr lang="en-US" dirty="0"/>
          </a:p>
        </p:txBody>
      </p:sp>
    </p:spTree>
    <p:extLst>
      <p:ext uri="{BB962C8B-B14F-4D97-AF65-F5344CB8AC3E}">
        <p14:creationId xmlns:p14="http://schemas.microsoft.com/office/powerpoint/2010/main" val="1979482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pPr marL="0" indent="0">
              <a:buNone/>
            </a:pPr>
            <a:r>
              <a:rPr lang="en-US" b="1" dirty="0" smtClean="0"/>
              <a:t>Main conclusion</a:t>
            </a:r>
          </a:p>
          <a:p>
            <a:r>
              <a:rPr lang="en-US" dirty="0" smtClean="0"/>
              <a:t>Ethnic Density is not associated with death by suicides (after adjusting for confounders and taking into account highly imbalanced data – due to suicide being a rare event).</a:t>
            </a:r>
          </a:p>
          <a:p>
            <a:endParaRPr lang="en-US" dirty="0"/>
          </a:p>
          <a:p>
            <a:pPr marL="0" indent="0">
              <a:buNone/>
            </a:pPr>
            <a:r>
              <a:rPr lang="en-US" b="1" dirty="0" smtClean="0"/>
              <a:t>Other points to note</a:t>
            </a:r>
          </a:p>
          <a:p>
            <a:r>
              <a:rPr lang="en-US" dirty="0"/>
              <a:t>E</a:t>
            </a:r>
            <a:r>
              <a:rPr lang="en-US" dirty="0" smtClean="0"/>
              <a:t>thnic density in the community can predict trust ethnic density. However, living in areas of very low community ethnic density can lead to increased odds of being known to mental health services.  </a:t>
            </a:r>
          </a:p>
          <a:p>
            <a:endParaRPr lang="en-US" dirty="0"/>
          </a:p>
          <a:p>
            <a:endParaRPr lang="en-US" dirty="0" smtClean="0"/>
          </a:p>
          <a:p>
            <a:endParaRPr lang="en-US" dirty="0"/>
          </a:p>
          <a:p>
            <a:endParaRPr lang="en-US" dirty="0"/>
          </a:p>
        </p:txBody>
      </p:sp>
    </p:spTree>
    <p:extLst>
      <p:ext uri="{BB962C8B-B14F-4D97-AF65-F5344CB8AC3E}">
        <p14:creationId xmlns:p14="http://schemas.microsoft.com/office/powerpoint/2010/main" val="1472299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Ethic Density: </a:t>
            </a:r>
            <a:r>
              <a:rPr lang="en-US" dirty="0" smtClean="0"/>
              <a:t>Definition</a:t>
            </a:r>
            <a:endParaRPr lang="en-US" dirty="0"/>
          </a:p>
        </p:txBody>
      </p:sp>
      <p:pic>
        <p:nvPicPr>
          <p:cNvPr id="4" name="Picture 3"/>
          <p:cNvPicPr>
            <a:picLocks noChangeAspect="1"/>
          </p:cNvPicPr>
          <p:nvPr/>
        </p:nvPicPr>
        <p:blipFill>
          <a:blip r:embed="rId2"/>
          <a:stretch>
            <a:fillRect/>
          </a:stretch>
        </p:blipFill>
        <p:spPr>
          <a:xfrm>
            <a:off x="5323180" y="1263470"/>
            <a:ext cx="6373723" cy="4246513"/>
          </a:xfrm>
          <a:prstGeom prst="rect">
            <a:avLst/>
          </a:prstGeom>
        </p:spPr>
      </p:pic>
      <p:sp>
        <p:nvSpPr>
          <p:cNvPr id="5" name="TextBox 4"/>
          <p:cNvSpPr txBox="1"/>
          <p:nvPr/>
        </p:nvSpPr>
        <p:spPr>
          <a:xfrm>
            <a:off x="7102149" y="5509983"/>
            <a:ext cx="4056088" cy="923330"/>
          </a:xfrm>
          <a:prstGeom prst="rect">
            <a:avLst/>
          </a:prstGeom>
          <a:noFill/>
        </p:spPr>
        <p:txBody>
          <a:bodyPr wrap="square" rtlCol="0">
            <a:spAutoFit/>
          </a:bodyPr>
          <a:lstStyle/>
          <a:p>
            <a:pPr algn="r"/>
            <a:r>
              <a:rPr lang="en-US" dirty="0" smtClean="0"/>
              <a:t>The map shows the different ethnic densities in different areas in London.</a:t>
            </a:r>
          </a:p>
          <a:p>
            <a:pPr algn="r"/>
            <a:endParaRPr lang="en-US" dirty="0"/>
          </a:p>
        </p:txBody>
      </p:sp>
      <p:sp>
        <p:nvSpPr>
          <p:cNvPr id="3" name="Content Placeholder 2"/>
          <p:cNvSpPr>
            <a:spLocks noGrp="1"/>
          </p:cNvSpPr>
          <p:nvPr>
            <p:ph idx="1"/>
          </p:nvPr>
        </p:nvSpPr>
        <p:spPr>
          <a:xfrm>
            <a:off x="838201" y="1678896"/>
            <a:ext cx="4828081" cy="5019941"/>
          </a:xfrm>
        </p:spPr>
        <p:txBody>
          <a:bodyPr>
            <a:normAutofit/>
          </a:bodyPr>
          <a:lstStyle/>
          <a:p>
            <a:r>
              <a:rPr lang="en-US" sz="2000" b="1" dirty="0"/>
              <a:t>Ethnic density</a:t>
            </a:r>
            <a:r>
              <a:rPr lang="en-US" sz="2000" dirty="0"/>
              <a:t> is defined as the composition of each ethnic group residing in a geographical area of a given size (usually a fairly large geographical area, known as </a:t>
            </a:r>
            <a:r>
              <a:rPr lang="en-US" sz="2000" b="1" dirty="0"/>
              <a:t>Lower Super Output Area (LSOA)</a:t>
            </a:r>
            <a:r>
              <a:rPr lang="en-US" sz="2000" dirty="0"/>
              <a:t> which consists of around 1500 residents</a:t>
            </a:r>
            <a:r>
              <a:rPr lang="en-US" sz="2000" dirty="0" smtClean="0"/>
              <a:t>).</a:t>
            </a:r>
          </a:p>
          <a:p>
            <a:r>
              <a:rPr lang="en-US" sz="2000" dirty="0" smtClean="0"/>
              <a:t>S</a:t>
            </a:r>
            <a:r>
              <a:rPr lang="en-US" sz="2000" dirty="0" smtClean="0"/>
              <a:t>tudies report ethnic minorities living in areas where there are higher proportions of ethnic minority ethnicity experience better mental and physical health relative to ethnic minority groups living in areas with larger proportions of the host ethnicity.</a:t>
            </a:r>
          </a:p>
          <a:p>
            <a:r>
              <a:rPr lang="en-US" sz="2000" dirty="0" smtClean="0"/>
              <a:t>This is known as </a:t>
            </a:r>
            <a:r>
              <a:rPr lang="en-US" sz="2000" b="1" i="1" dirty="0" smtClean="0"/>
              <a:t>the ethnic density effect.</a:t>
            </a:r>
          </a:p>
          <a:p>
            <a:endParaRPr lang="en-US" sz="2000" b="1" i="1" dirty="0" smtClean="0"/>
          </a:p>
          <a:p>
            <a:endParaRPr lang="en-US" sz="2000" dirty="0"/>
          </a:p>
        </p:txBody>
      </p:sp>
    </p:spTree>
    <p:extLst>
      <p:ext uri="{BB962C8B-B14F-4D97-AF65-F5344CB8AC3E}">
        <p14:creationId xmlns:p14="http://schemas.microsoft.com/office/powerpoint/2010/main" val="1903049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4351338"/>
          </a:xfrm>
        </p:spPr>
        <p:txBody>
          <a:bodyPr>
            <a:normAutofit/>
          </a:bodyPr>
          <a:lstStyle/>
          <a:p>
            <a:pPr>
              <a:buFontTx/>
              <a:buChar char="-"/>
            </a:pPr>
            <a:r>
              <a:rPr lang="en-US" dirty="0" smtClean="0"/>
              <a:t>There </a:t>
            </a:r>
            <a:r>
              <a:rPr lang="en-US" dirty="0"/>
              <a:t>is some evidence of the ethnic density effect being protective, for ethnic minority groups in the community, against suicide-related </a:t>
            </a:r>
            <a:r>
              <a:rPr lang="en-US" dirty="0" err="1"/>
              <a:t>behaviours</a:t>
            </a:r>
            <a:r>
              <a:rPr lang="en-US" dirty="0" smtClean="0"/>
              <a:t>.</a:t>
            </a:r>
          </a:p>
          <a:p>
            <a:pPr marL="0" indent="0">
              <a:buNone/>
            </a:pPr>
            <a:endParaRPr lang="en-US" dirty="0"/>
          </a:p>
          <a:p>
            <a:pPr>
              <a:buFontTx/>
              <a:buChar char="-"/>
            </a:pPr>
            <a:r>
              <a:rPr lang="en-US" dirty="0" smtClean="0"/>
              <a:t>Studies found reduced risk of self-harm </a:t>
            </a:r>
            <a:r>
              <a:rPr lang="en-US" dirty="0" err="1" smtClean="0"/>
              <a:t>behaviour</a:t>
            </a:r>
            <a:r>
              <a:rPr lang="en-US" dirty="0" smtClean="0"/>
              <a:t> and suicide attempts among ethnic minority groups with increasing ethnic density.</a:t>
            </a:r>
          </a:p>
          <a:p>
            <a:pPr>
              <a:buFontTx/>
              <a:buChar char="-"/>
            </a:pPr>
            <a:endParaRPr lang="en-US" dirty="0"/>
          </a:p>
        </p:txBody>
      </p:sp>
      <p:sp>
        <p:nvSpPr>
          <p:cNvPr id="4" name="Content Placeholder 2"/>
          <p:cNvSpPr txBox="1">
            <a:spLocks/>
          </p:cNvSpPr>
          <p:nvPr/>
        </p:nvSpPr>
        <p:spPr>
          <a:xfrm>
            <a:off x="5936105" y="2784969"/>
            <a:ext cx="5097905" cy="19819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dirty="0"/>
          </a:p>
        </p:txBody>
      </p:sp>
      <p:sp>
        <p:nvSpPr>
          <p:cNvPr id="5" name="Title 1"/>
          <p:cNvSpPr>
            <a:spLocks noGrp="1"/>
          </p:cNvSpPr>
          <p:nvPr>
            <p:ph type="title"/>
          </p:nvPr>
        </p:nvSpPr>
        <p:spPr>
          <a:xfrm>
            <a:off x="838200" y="365125"/>
            <a:ext cx="10515600" cy="1325563"/>
          </a:xfrm>
        </p:spPr>
        <p:txBody>
          <a:bodyPr/>
          <a:lstStyle/>
          <a:p>
            <a:r>
              <a:rPr lang="en-US" dirty="0" smtClean="0"/>
              <a:t>Why is Ethnic Density important?</a:t>
            </a:r>
            <a:endParaRPr lang="en-US" dirty="0"/>
          </a:p>
        </p:txBody>
      </p:sp>
    </p:spTree>
    <p:extLst>
      <p:ext uri="{BB962C8B-B14F-4D97-AF65-F5344CB8AC3E}">
        <p14:creationId xmlns:p14="http://schemas.microsoft.com/office/powerpoint/2010/main" val="11142317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and Cohort</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smtClean="0"/>
              <a:t>Setting</a:t>
            </a:r>
          </a:p>
          <a:p>
            <a:r>
              <a:rPr lang="en-US" dirty="0" smtClean="0"/>
              <a:t>The </a:t>
            </a:r>
            <a:r>
              <a:rPr lang="en-US" dirty="0"/>
              <a:t>data is derived from a mental health clinical trust in South London and provides mental healthcare for an area with a population of around 1.4 million residents, to individuals, who are referred by GPs, privately referred, A&amp;E and self-referrals, seeking treatment for mild to severe mental health problems</a:t>
            </a:r>
            <a:r>
              <a:rPr lang="en-US" dirty="0" smtClean="0"/>
              <a:t>.</a:t>
            </a:r>
          </a:p>
          <a:p>
            <a:r>
              <a:rPr lang="en-US" dirty="0"/>
              <a:t>The dataset consists of </a:t>
            </a:r>
            <a:r>
              <a:rPr lang="en-US" b="1" dirty="0"/>
              <a:t>47851</a:t>
            </a:r>
            <a:r>
              <a:rPr lang="en-US" dirty="0"/>
              <a:t> </a:t>
            </a:r>
            <a:r>
              <a:rPr lang="en-US" dirty="0" smtClean="0"/>
              <a:t>patients.</a:t>
            </a:r>
          </a:p>
          <a:p>
            <a:pPr marL="0" indent="0">
              <a:buNone/>
            </a:pPr>
            <a:endParaRPr lang="en-US" dirty="0"/>
          </a:p>
          <a:p>
            <a:pPr marL="0" indent="0">
              <a:buNone/>
            </a:pPr>
            <a:r>
              <a:rPr lang="en-US" dirty="0" smtClean="0"/>
              <a:t>Inclusion criteria</a:t>
            </a:r>
            <a:r>
              <a:rPr lang="en-US" dirty="0"/>
              <a:t>:</a:t>
            </a:r>
          </a:p>
          <a:p>
            <a:r>
              <a:rPr lang="en-US" dirty="0"/>
              <a:t>They had an active referral (in the form of face to face contact) at any point between the observation window of 1st of January 2008 and 31st of December 2014.</a:t>
            </a:r>
          </a:p>
          <a:p>
            <a:r>
              <a:rPr lang="en-US" dirty="0"/>
              <a:t>They had a clinical diagnosis of depression, schizophrenia, schizoaffective, bipolar disorder, manic disorder and alcohol abuse. For patients with multiple diagnoses, the date of diagnosis closest to the observation start date was selected.</a:t>
            </a:r>
          </a:p>
          <a:p>
            <a:endParaRPr lang="en-US" dirty="0"/>
          </a:p>
        </p:txBody>
      </p:sp>
    </p:spTree>
    <p:extLst>
      <p:ext uri="{BB962C8B-B14F-4D97-AF65-F5344CB8AC3E}">
        <p14:creationId xmlns:p14="http://schemas.microsoft.com/office/powerpoint/2010/main" val="158247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Outcome and Exposure</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Outcome: Death by Suicide</a:t>
            </a:r>
          </a:p>
          <a:p>
            <a:r>
              <a:rPr lang="en-US" dirty="0" smtClean="0"/>
              <a:t>Patients who have died by suicide are flagged up. </a:t>
            </a:r>
            <a:endParaRPr lang="en-US" dirty="0"/>
          </a:p>
          <a:p>
            <a:r>
              <a:rPr lang="en-US" dirty="0" smtClean="0"/>
              <a:t>There are 263 suicides in this cohort (out of </a:t>
            </a:r>
            <a:r>
              <a:rPr lang="en-US" dirty="0" smtClean="0"/>
              <a:t>47851 patients)</a:t>
            </a:r>
            <a:r>
              <a:rPr lang="en-US" dirty="0" smtClean="0"/>
              <a:t>. </a:t>
            </a:r>
          </a:p>
          <a:p>
            <a:pPr marL="0" indent="0">
              <a:buNone/>
            </a:pPr>
            <a:endParaRPr lang="en-US" dirty="0" smtClean="0"/>
          </a:p>
          <a:p>
            <a:pPr marL="0" indent="0">
              <a:buNone/>
            </a:pPr>
            <a:r>
              <a:rPr lang="en-US" b="1" dirty="0" smtClean="0"/>
              <a:t>Exposure: Ethnic Density</a:t>
            </a:r>
            <a:endParaRPr lang="en-US" b="1" dirty="0"/>
          </a:p>
          <a:p>
            <a:r>
              <a:rPr lang="en-US" dirty="0" smtClean="0"/>
              <a:t>Each patient in the cohort are assigned with an ethnic density percentage or score. This is their ethnic composition in the area they reside in. </a:t>
            </a:r>
          </a:p>
          <a:p>
            <a:endParaRPr lang="en-US" dirty="0"/>
          </a:p>
          <a:p>
            <a:endParaRPr lang="en-US" dirty="0"/>
          </a:p>
        </p:txBody>
      </p:sp>
    </p:spTree>
    <p:extLst>
      <p:ext uri="{BB962C8B-B14F-4D97-AF65-F5344CB8AC3E}">
        <p14:creationId xmlns:p14="http://schemas.microsoft.com/office/powerpoint/2010/main" val="1810669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9465"/>
          <a:stretch/>
        </p:blipFill>
        <p:spPr>
          <a:xfrm>
            <a:off x="742570" y="1796528"/>
            <a:ext cx="4335038" cy="4581742"/>
          </a:xfrm>
          <a:prstGeom prst="rect">
            <a:avLst/>
          </a:prstGeom>
        </p:spPr>
      </p:pic>
      <p:sp>
        <p:nvSpPr>
          <p:cNvPr id="6" name="TextBox 5"/>
          <p:cNvSpPr txBox="1"/>
          <p:nvPr/>
        </p:nvSpPr>
        <p:spPr>
          <a:xfrm>
            <a:off x="6163662" y="1576956"/>
            <a:ext cx="5260960" cy="4801314"/>
          </a:xfrm>
          <a:prstGeom prst="rect">
            <a:avLst/>
          </a:prstGeom>
          <a:noFill/>
        </p:spPr>
        <p:txBody>
          <a:bodyPr wrap="square" rtlCol="0">
            <a:spAutoFit/>
          </a:bodyPr>
          <a:lstStyle/>
          <a:p>
            <a:r>
              <a:rPr lang="en-US" dirty="0" smtClean="0"/>
              <a:t>The plot is a distribution of the ethnic density scores by ethnicity (represented by the different </a:t>
            </a:r>
            <a:r>
              <a:rPr lang="en-US" dirty="0" err="1" smtClean="0"/>
              <a:t>coloured</a:t>
            </a:r>
            <a:r>
              <a:rPr lang="en-US" dirty="0" smtClean="0"/>
              <a:t> lines). </a:t>
            </a:r>
          </a:p>
          <a:p>
            <a:endParaRPr lang="en-US" dirty="0"/>
          </a:p>
          <a:p>
            <a:r>
              <a:rPr lang="en-US" dirty="0" smtClean="0"/>
              <a:t>The Ethnic Density distribution is not uniform across all ethnic groups. </a:t>
            </a:r>
          </a:p>
          <a:p>
            <a:endParaRPr lang="en-US" dirty="0"/>
          </a:p>
          <a:p>
            <a:r>
              <a:rPr lang="en-US" dirty="0" smtClean="0"/>
              <a:t>The non-White ethnic groups have lower range of ethnic density scores relative to the White British group. </a:t>
            </a:r>
          </a:p>
          <a:p>
            <a:endParaRPr lang="en-US" dirty="0"/>
          </a:p>
          <a:p>
            <a:r>
              <a:rPr lang="en-US" dirty="0" smtClean="0"/>
              <a:t>This could be due to under-representation of other non-White ethnic groups in mental health services.</a:t>
            </a:r>
          </a:p>
          <a:p>
            <a:endParaRPr lang="en-US" dirty="0" smtClean="0"/>
          </a:p>
          <a:p>
            <a:r>
              <a:rPr lang="en-US" b="1" dirty="0" smtClean="0"/>
              <a:t>I chose to select the White Ethnic group as the group to study the association of ethnic density and death by suicide in this cohort.  </a:t>
            </a:r>
            <a:endParaRPr lang="en-US" b="1" dirty="0"/>
          </a:p>
        </p:txBody>
      </p:sp>
      <p:pic>
        <p:nvPicPr>
          <p:cNvPr id="7" name="Picture 6"/>
          <p:cNvPicPr>
            <a:picLocks noChangeAspect="1"/>
          </p:cNvPicPr>
          <p:nvPr/>
        </p:nvPicPr>
        <p:blipFill rotWithShape="1">
          <a:blip r:embed="rId2"/>
          <a:srcRect l="90007" t="41395" b="42213"/>
          <a:stretch/>
        </p:blipFill>
        <p:spPr>
          <a:xfrm>
            <a:off x="4679400" y="3034113"/>
            <a:ext cx="1376979" cy="2106571"/>
          </a:xfrm>
          <a:prstGeom prst="rect">
            <a:avLst/>
          </a:prstGeom>
        </p:spPr>
      </p:pic>
      <p:sp>
        <p:nvSpPr>
          <p:cNvPr id="8" name="Title 1"/>
          <p:cNvSpPr txBox="1">
            <a:spLocks/>
          </p:cNvSpPr>
          <p:nvPr/>
        </p:nvSpPr>
        <p:spPr>
          <a:xfrm>
            <a:off x="909022" y="34540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t>Selecting a subset of the cohort to study the association</a:t>
            </a:r>
            <a:endParaRPr lang="en-US" sz="3200" dirty="0"/>
          </a:p>
        </p:txBody>
      </p:sp>
    </p:spTree>
    <p:extLst>
      <p:ext uri="{BB962C8B-B14F-4D97-AF65-F5344CB8AC3E}">
        <p14:creationId xmlns:p14="http://schemas.microsoft.com/office/powerpoint/2010/main" val="523285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35061" y="2291367"/>
            <a:ext cx="5531761" cy="2849190"/>
          </a:xfrm>
          <a:prstGeom prst="rect">
            <a:avLst/>
          </a:prstGeom>
        </p:spPr>
      </p:pic>
      <p:sp>
        <p:nvSpPr>
          <p:cNvPr id="6" name="TextBox 5"/>
          <p:cNvSpPr txBox="1"/>
          <p:nvPr/>
        </p:nvSpPr>
        <p:spPr>
          <a:xfrm>
            <a:off x="6285816" y="2838799"/>
            <a:ext cx="4740772" cy="2308324"/>
          </a:xfrm>
          <a:prstGeom prst="rect">
            <a:avLst/>
          </a:prstGeom>
          <a:noFill/>
        </p:spPr>
        <p:txBody>
          <a:bodyPr wrap="square" rtlCol="0">
            <a:spAutoFit/>
          </a:bodyPr>
          <a:lstStyle/>
          <a:p>
            <a:r>
              <a:rPr lang="en-US" dirty="0" smtClean="0"/>
              <a:t>In addition, over half the entire cohort consists of the White British ethnic group. </a:t>
            </a:r>
          </a:p>
          <a:p>
            <a:endParaRPr lang="en-US" dirty="0"/>
          </a:p>
          <a:p>
            <a:r>
              <a:rPr lang="en-US" dirty="0" smtClean="0"/>
              <a:t>Another point to note, is that there is a imbalance in the number of suicides to the number of non-suicides. Comparing both groups my skew the estimates.</a:t>
            </a:r>
          </a:p>
          <a:p>
            <a:endParaRPr lang="en-US" dirty="0"/>
          </a:p>
        </p:txBody>
      </p:sp>
      <p:sp>
        <p:nvSpPr>
          <p:cNvPr id="8" name="Title 1"/>
          <p:cNvSpPr txBox="1">
            <a:spLocks/>
          </p:cNvSpPr>
          <p:nvPr/>
        </p:nvSpPr>
        <p:spPr>
          <a:xfrm>
            <a:off x="909022" y="34540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t>Selecting a subset of the cohort to study the association</a:t>
            </a:r>
            <a:endParaRPr lang="en-US" sz="3200" dirty="0"/>
          </a:p>
        </p:txBody>
      </p:sp>
    </p:spTree>
    <p:extLst>
      <p:ext uri="{BB962C8B-B14F-4D97-AF65-F5344CB8AC3E}">
        <p14:creationId xmlns:p14="http://schemas.microsoft.com/office/powerpoint/2010/main" val="917158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How does Patient Ethnic Density in the community compare with Ethnic Density in the Trust?</a:t>
            </a:r>
            <a:endParaRPr lang="en-US" sz="3200" dirty="0"/>
          </a:p>
        </p:txBody>
      </p:sp>
      <p:pic>
        <p:nvPicPr>
          <p:cNvPr id="4" name="Picture 3"/>
          <p:cNvPicPr>
            <a:picLocks noChangeAspect="1"/>
          </p:cNvPicPr>
          <p:nvPr/>
        </p:nvPicPr>
        <p:blipFill>
          <a:blip r:embed="rId2"/>
          <a:stretch>
            <a:fillRect/>
          </a:stretch>
        </p:blipFill>
        <p:spPr>
          <a:xfrm>
            <a:off x="838200" y="1482601"/>
            <a:ext cx="5260467" cy="5087385"/>
          </a:xfrm>
          <a:prstGeom prst="rect">
            <a:avLst/>
          </a:prstGeom>
        </p:spPr>
      </p:pic>
      <p:sp>
        <p:nvSpPr>
          <p:cNvPr id="3" name="TextBox 2"/>
          <p:cNvSpPr txBox="1"/>
          <p:nvPr/>
        </p:nvSpPr>
        <p:spPr>
          <a:xfrm>
            <a:off x="6723529" y="2140772"/>
            <a:ext cx="4630271" cy="3139321"/>
          </a:xfrm>
          <a:prstGeom prst="rect">
            <a:avLst/>
          </a:prstGeom>
          <a:noFill/>
        </p:spPr>
        <p:txBody>
          <a:bodyPr wrap="square" rtlCol="0">
            <a:spAutoFit/>
          </a:bodyPr>
          <a:lstStyle/>
          <a:p>
            <a:r>
              <a:rPr lang="en-US" dirty="0" smtClean="0"/>
              <a:t>There is a positive correlation between community ethnic density and trust ethnic density.</a:t>
            </a:r>
          </a:p>
          <a:p>
            <a:endParaRPr lang="en-US" dirty="0"/>
          </a:p>
          <a:p>
            <a:endParaRPr lang="en-US" dirty="0" smtClean="0"/>
          </a:p>
          <a:p>
            <a:r>
              <a:rPr lang="en-US" dirty="0" smtClean="0"/>
              <a:t>This means, in a given area and ethnic group the higher the ethnic density, this will reflect in their mental health trust. </a:t>
            </a:r>
          </a:p>
          <a:p>
            <a:endParaRPr lang="en-US" dirty="0" smtClean="0"/>
          </a:p>
          <a:p>
            <a:endParaRPr lang="en-US" dirty="0" smtClean="0"/>
          </a:p>
          <a:p>
            <a:r>
              <a:rPr lang="en-US" dirty="0" smtClean="0"/>
              <a:t>But is this a proportionate representation?</a:t>
            </a:r>
            <a:endParaRPr lang="en-US" dirty="0"/>
          </a:p>
        </p:txBody>
      </p:sp>
    </p:spTree>
    <p:extLst>
      <p:ext uri="{BB962C8B-B14F-4D97-AF65-F5344CB8AC3E}">
        <p14:creationId xmlns:p14="http://schemas.microsoft.com/office/powerpoint/2010/main" val="1101063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45724" y="1585757"/>
            <a:ext cx="5913259" cy="5051711"/>
          </a:xfrm>
          <a:prstGeom prst="rect">
            <a:avLst/>
          </a:prstGeom>
        </p:spPr>
      </p:pic>
      <p:sp>
        <p:nvSpPr>
          <p:cNvPr id="5" name="Title 1"/>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t>How does Patient Ethnic Density in the community compare with Ethnic Density in the Trust?</a:t>
            </a:r>
            <a:endParaRPr lang="en-US" sz="3200" dirty="0"/>
          </a:p>
        </p:txBody>
      </p:sp>
      <p:sp>
        <p:nvSpPr>
          <p:cNvPr id="6" name="TextBox 5"/>
          <p:cNvSpPr txBox="1"/>
          <p:nvPr/>
        </p:nvSpPr>
        <p:spPr>
          <a:xfrm>
            <a:off x="6658983" y="2134397"/>
            <a:ext cx="4630271" cy="3416320"/>
          </a:xfrm>
          <a:prstGeom prst="rect">
            <a:avLst/>
          </a:prstGeom>
          <a:noFill/>
        </p:spPr>
        <p:txBody>
          <a:bodyPr wrap="square" rtlCol="0">
            <a:spAutoFit/>
          </a:bodyPr>
          <a:lstStyle/>
          <a:p>
            <a:r>
              <a:rPr lang="en-US" dirty="0" smtClean="0"/>
              <a:t>The plot shows the association of the </a:t>
            </a:r>
            <a:r>
              <a:rPr lang="en-US" i="1" dirty="0" smtClean="0"/>
              <a:t>ratio </a:t>
            </a:r>
            <a:r>
              <a:rPr lang="en-US" dirty="0" smtClean="0"/>
              <a:t>(the ratio of trust </a:t>
            </a:r>
            <a:r>
              <a:rPr lang="en-US" dirty="0"/>
              <a:t>E</a:t>
            </a:r>
            <a:r>
              <a:rPr lang="en-US" dirty="0" smtClean="0"/>
              <a:t>thnic Density (ED) to community ethnic density) versus ethnic density in the community. </a:t>
            </a:r>
            <a:endParaRPr lang="en-US" i="1" dirty="0" smtClean="0"/>
          </a:p>
          <a:p>
            <a:endParaRPr lang="en-US" dirty="0"/>
          </a:p>
          <a:p>
            <a:r>
              <a:rPr lang="en-US" dirty="0" smtClean="0"/>
              <a:t>It shows that patients </a:t>
            </a:r>
            <a:r>
              <a:rPr lang="en-US" dirty="0"/>
              <a:t>(regardless of ethnic group) living in areas of less than </a:t>
            </a:r>
            <a:r>
              <a:rPr lang="en-US" dirty="0" smtClean="0"/>
              <a:t>5% ED tend </a:t>
            </a:r>
            <a:r>
              <a:rPr lang="en-US" dirty="0"/>
              <a:t>to have a really high </a:t>
            </a:r>
            <a:r>
              <a:rPr lang="en-US" i="1" dirty="0"/>
              <a:t>trust ED </a:t>
            </a:r>
            <a:r>
              <a:rPr lang="en-US" dirty="0"/>
              <a:t>to </a:t>
            </a:r>
            <a:r>
              <a:rPr lang="en-US" i="1" dirty="0"/>
              <a:t>community </a:t>
            </a:r>
            <a:r>
              <a:rPr lang="en-US" i="1" dirty="0" smtClean="0"/>
              <a:t>ethnic density </a:t>
            </a:r>
            <a:r>
              <a:rPr lang="en-US" dirty="0" smtClean="0"/>
              <a:t>ratio. </a:t>
            </a:r>
          </a:p>
          <a:p>
            <a:endParaRPr lang="en-US" dirty="0"/>
          </a:p>
          <a:p>
            <a:pPr algn="ctr"/>
            <a:r>
              <a:rPr lang="en-US" b="1" dirty="0" smtClean="0"/>
              <a:t>There seems to be an ethnic density effect. </a:t>
            </a:r>
          </a:p>
          <a:p>
            <a:pPr algn="ctr"/>
            <a:r>
              <a:rPr lang="en-US" b="1" dirty="0" smtClean="0"/>
              <a:t>Is this effect associated with death by suicide?</a:t>
            </a:r>
          </a:p>
        </p:txBody>
      </p:sp>
    </p:spTree>
    <p:extLst>
      <p:ext uri="{BB962C8B-B14F-4D97-AF65-F5344CB8AC3E}">
        <p14:creationId xmlns:p14="http://schemas.microsoft.com/office/powerpoint/2010/main" val="7121793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700</TotalTime>
  <Words>746</Words>
  <Application>Microsoft Macintosh PowerPoint</Application>
  <PresentationFormat>Widescreen</PresentationFormat>
  <Paragraphs>66</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Calibri</vt:lpstr>
      <vt:lpstr>Calibri Light</vt:lpstr>
      <vt:lpstr>Arial</vt:lpstr>
      <vt:lpstr>Office Theme</vt:lpstr>
      <vt:lpstr>The Association of the Ethnic Density Effect and Death by Suicide in a Mental Healthcare Setting</vt:lpstr>
      <vt:lpstr>Ethic Density: Definition</vt:lpstr>
      <vt:lpstr>Why is Ethnic Density important?</vt:lpstr>
      <vt:lpstr>Setting and Cohort</vt:lpstr>
      <vt:lpstr>Data: Outcome and Exposure</vt:lpstr>
      <vt:lpstr>PowerPoint Presentation</vt:lpstr>
      <vt:lpstr>PowerPoint Presentation</vt:lpstr>
      <vt:lpstr>How does Patient Ethnic Density in the community compare with Ethnic Density in the Trust?</vt:lpstr>
      <vt:lpstr>PowerPoint Presentation</vt:lpstr>
      <vt:lpstr>Death by Suicide and Ethnic Density</vt:lpstr>
      <vt:lpstr>Conclusion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Effect of Ethnic Density on Health Outcomes</dc:title>
  <dc:creator>Andrea Fernandes</dc:creator>
  <cp:lastModifiedBy>Andrea Fernandes</cp:lastModifiedBy>
  <cp:revision>100</cp:revision>
  <dcterms:created xsi:type="dcterms:W3CDTF">2016-06-05T12:01:45Z</dcterms:created>
  <dcterms:modified xsi:type="dcterms:W3CDTF">2016-06-05T23:41:55Z</dcterms:modified>
</cp:coreProperties>
</file>